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80" r:id="rId5"/>
    <p:sldId id="278" r:id="rId6"/>
    <p:sldId id="279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5" r:id="rId15"/>
    <p:sldId id="267" r:id="rId16"/>
    <p:sldId id="281" r:id="rId17"/>
    <p:sldId id="282" r:id="rId18"/>
    <p:sldId id="268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68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ransition spd="med">
    <p:pull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hyperlink" Target="https://www.youtube.com/watch?v=iFuR97YcSL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nuHd-YKcJH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c7_HITpdJb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UBuPWdSbyf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up5cf6dc21" TargetMode="External"/><Relationship Id="rId2" Type="http://schemas.openxmlformats.org/officeDocument/2006/relationships/hyperlink" Target="https://learningapps.org/watch?v=pv3hqy99c2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hyperlink" Target="https://www.youtube.com/watch?v=9a5vHXsUvUw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AmFMJC45f1Q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hyperlink" Target="https://www.youtube.com/watch?v=elvOZm0d4H0&amp;list=RDCMUCoxcjq-8xIDTYp3uz647V5A&amp;index=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hyperlink" Target="https://www.youtube.com/watch?v=UBuPWdSbyf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TgRCJQ6w48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N4TxmWK0b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f-19NLKxNU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-eu1rmzH1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Maths</a:t>
            </a:r>
            <a:r>
              <a:rPr lang="it-IT" dirty="0"/>
              <a:t> </a:t>
            </a:r>
            <a:r>
              <a:rPr lang="it-IT" dirty="0" err="1"/>
              <a:t>Jar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/>
              <a:t>Italian</a:t>
            </a:r>
            <a:r>
              <a:rPr lang="it-IT" dirty="0"/>
              <a:t> for </a:t>
            </a:r>
            <a:r>
              <a:rPr lang="it-IT" dirty="0" err="1"/>
              <a:t>maths</a:t>
            </a:r>
            <a:r>
              <a:rPr lang="it-IT" dirty="0"/>
              <a:t> (+ the </a:t>
            </a:r>
            <a:r>
              <a:rPr lang="it-IT" dirty="0" err="1"/>
              <a:t>secrets</a:t>
            </a:r>
            <a:r>
              <a:rPr lang="it-IT" dirty="0"/>
              <a:t> of </a:t>
            </a:r>
            <a:r>
              <a:rPr lang="it-IT" dirty="0" err="1"/>
              <a:t>Photomat</a:t>
            </a:r>
            <a:r>
              <a:rPr lang="it-IT" dirty="0"/>
              <a:t>)</a:t>
            </a:r>
          </a:p>
          <a:p>
            <a:r>
              <a:rPr lang="it-IT" dirty="0" err="1"/>
              <a:t>Ms</a:t>
            </a:r>
            <a:r>
              <a:rPr lang="it-IT"/>
              <a:t> Manuela </a:t>
            </a:r>
            <a:r>
              <a:rPr lang="it-IT" dirty="0"/>
              <a:t>Valentini IT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97" y="317164"/>
            <a:ext cx="4746125" cy="306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47498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254137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 sz="2400" dirty="0"/>
              <a:t>Se chiedete a qualcuno di dirvi velocemente un numero compreso fra 12 e 5 quasi sempre avrete come risposta 7.</a:t>
            </a:r>
          </a:p>
          <a:p>
            <a:r>
              <a:rPr lang="it-IT" sz="2400" dirty="0"/>
              <a:t>Ci sono 7 note nella scala musicale maggiore.♫</a:t>
            </a:r>
          </a:p>
          <a:p>
            <a:r>
              <a:rPr lang="it-IT" sz="2400" dirty="0"/>
              <a:t>7 anelli furono forgiati per i Principi dei Nani, nel famoso romanzo Il Signore degli Anelli di John Tolkien </a:t>
            </a:r>
          </a:p>
          <a:p>
            <a:r>
              <a:rPr lang="it-IT" sz="2400"/>
              <a:t>Ci </a:t>
            </a:r>
            <a:r>
              <a:rPr lang="it-IT" sz="2400" dirty="0"/>
              <a:t>sono 7 numeri primi minori di 77 che hanno un 7 come cifra (7, 17, 37, 47, 67, 71, 73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8963783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it-IT" sz="3100" u="sng" dirty="0">
                <a:hlinkClick r:id="rId2"/>
              </a:rPr>
              <a:t>https://www.youtube.com/watch?v=iFuR97YcSLM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92925" y="2094412"/>
            <a:ext cx="8915400" cy="3777622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86" y="2094412"/>
            <a:ext cx="4245428" cy="369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64649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82621"/>
          </a:xfrm>
        </p:spPr>
        <p:txBody>
          <a:bodyPr anchor="ctr"/>
          <a:lstStyle/>
          <a:p>
            <a:pPr algn="ctr"/>
            <a:r>
              <a:rPr lang="it-IT" dirty="0"/>
              <a:t>FIBONACCI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1606731"/>
            <a:ext cx="8915400" cy="5106080"/>
          </a:xfrm>
        </p:spPr>
        <p:txBody>
          <a:bodyPr>
            <a:normAutofit/>
          </a:bodyPr>
          <a:lstStyle/>
          <a:p>
            <a:r>
              <a:rPr lang="it-IT" dirty="0"/>
              <a:t>1,1,2,3,5,8,13,21,34,55,... Conosci questa successione? Sapresti continuarla? Questa è la SUCCESSIONE DI FIBONACCI e ogni suo termine è dato dalla somma dei due precedenti. Ha numerose applicazioni e relazioni con la matematica, ma quello che sorprende di più è che da lei nasce... la bellezza! E’ proprio così: noi vediamo le cose “belle” della natura </a:t>
            </a:r>
            <a:r>
              <a:rPr lang="it-IT" dirty="0" err="1"/>
              <a:t>perchè</a:t>
            </a:r>
            <a:r>
              <a:rPr lang="it-IT" dirty="0"/>
              <a:t> sono proporzionate. Vi immaginate un uomo con un ombelico che non sia esattamente in quella posizione? O il ginocchio? O il gomito? Beh, questi sono solo alcuni esempi... 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31" y="3878580"/>
            <a:ext cx="6667500" cy="283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51020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it-IT" sz="2800" u="sng" dirty="0">
                <a:hlinkClick r:id="rId2"/>
              </a:rPr>
              <a:t>https://www.youtube.com/watch?v=nuHd-YKcJHw</a:t>
            </a:r>
            <a:endParaRPr lang="it-IT" sz="28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97" y="2133599"/>
            <a:ext cx="6805964" cy="3953691"/>
          </a:xfrm>
        </p:spPr>
      </p:pic>
    </p:spTree>
    <p:extLst>
      <p:ext uri="{BB962C8B-B14F-4D97-AF65-F5344CB8AC3E}">
        <p14:creationId xmlns:p14="http://schemas.microsoft.com/office/powerpoint/2010/main" val="3793603304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100" u="sng" dirty="0">
                <a:hlinkClick r:id="rId2"/>
              </a:rPr>
              <a:t>https://www.youtube.com/watch?v=c7_HITpdJb8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755560"/>
          </a:xfrm>
        </p:spPr>
        <p:txBody>
          <a:bodyPr/>
          <a:lstStyle/>
          <a:p>
            <a:r>
              <a:rPr lang="it-IT" dirty="0"/>
              <a:t>I termini della successione di Fibonacci approssimano quello che si chiama RAPPORTO AUREO: prova a fare il rapporto tra un numero della successione e il suo precedente. Più andrai avanti, più noterai che... questo rapporto è sempre più vicino al numero irrazionale 1,6180339887..., chiamato NUMERO AUREO e indicato con la lettera greca </a:t>
            </a:r>
            <a:r>
              <a:rPr lang="it-IT" dirty="0" err="1"/>
              <a:t>phi</a:t>
            </a:r>
            <a:r>
              <a:rPr lang="it-IT" dirty="0"/>
              <a:t>. Tutto quello che ci sembra bello è </a:t>
            </a:r>
            <a:r>
              <a:rPr lang="it-IT" dirty="0" err="1"/>
              <a:t>perchè</a:t>
            </a:r>
            <a:r>
              <a:rPr lang="it-IT" dirty="0"/>
              <a:t> è proporzionato secondo questa costante. Ma... chissà se vale anche per l’arte......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84" y="4180114"/>
            <a:ext cx="4762500" cy="248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10421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/>
              <a:t>FRATTALE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Hai mai sentito parlare di frattali? </a:t>
            </a:r>
          </a:p>
          <a:p>
            <a:r>
              <a:rPr lang="it-IT" dirty="0"/>
              <a:t>Un FRATTALE è un oggetto geometrico con una caratteristica particolare: se ingrandisci una qualunque sua parte, ottieni una figura simile all’originale.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759" y="3566160"/>
            <a:ext cx="6905625" cy="308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23690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/>
              <a:t>Escher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64" y="2473235"/>
            <a:ext cx="4658696" cy="377825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298" y="2473235"/>
            <a:ext cx="3654062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20045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 err="1"/>
              <a:t>Unfolding</a:t>
            </a:r>
            <a:r>
              <a:rPr lang="it-IT" dirty="0"/>
              <a:t> the dragon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u="sng" dirty="0">
                <a:hlinkClick r:id="rId2"/>
              </a:rPr>
              <a:t>https://www.youtube.com/watch?v=UBuPWdSbyf8</a:t>
            </a:r>
            <a:endParaRPr lang="it-IT" sz="2000" dirty="0"/>
          </a:p>
        </p:txBody>
      </p:sp>
      <p:sp>
        <p:nvSpPr>
          <p:cNvPr id="4" name="AutoShape 2" descr="Risultato immagini per unfolding the drag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226" y="2992632"/>
            <a:ext cx="5874477" cy="325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11700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it-IT" dirty="0"/>
              <a:t>Curva di Koch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Volete provare a costruire voi un frattale? La curva di Koch è molto semplice ma l'effetto è bellissimo.</a:t>
            </a:r>
          </a:p>
          <a:p>
            <a:r>
              <a:rPr lang="it-IT" dirty="0"/>
              <a:t>Parti da un segmento ed esegui i seguenti passaggi:</a:t>
            </a:r>
          </a:p>
          <a:p>
            <a:r>
              <a:rPr lang="it-IT" dirty="0"/>
              <a:t>1. dividi il segmento in tre segmenti uguali;</a:t>
            </a:r>
          </a:p>
          <a:p>
            <a:r>
              <a:rPr lang="it-IT" dirty="0"/>
              <a:t>2. cancella il segmento centrale, sostituendolo con due segmenti identici che costituiscono i due lati di un triangolo equilatero;</a:t>
            </a:r>
          </a:p>
          <a:p>
            <a:r>
              <a:rPr lang="it-IT" dirty="0"/>
              <a:t>Adesso ripeti questo procedimento per ognuno dei nuovi segmenti e così via. </a:t>
            </a:r>
          </a:p>
          <a:p>
            <a:r>
              <a:rPr lang="it-IT" dirty="0"/>
              <a:t>Con questa tecnica puoi disegnare anche il fiocco di neve di Koch: basta partire da un triangolo equilatero invece di un solo segmento.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5081374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40" y="2133600"/>
            <a:ext cx="3099345" cy="3778250"/>
          </a:xfrm>
        </p:spPr>
      </p:pic>
    </p:spTree>
    <p:extLst>
      <p:ext uri="{BB962C8B-B14F-4D97-AF65-F5344CB8AC3E}">
        <p14:creationId xmlns:p14="http://schemas.microsoft.com/office/powerpoint/2010/main" val="296674518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/>
              <a:t>Trova la chiave…. </a:t>
            </a:r>
            <a:r>
              <a:rPr lang="it-IT" sz="3200" b="1" dirty="0" err="1"/>
              <a:t>Find</a:t>
            </a:r>
            <a:r>
              <a:rPr lang="it-IT" sz="3200" b="1" dirty="0"/>
              <a:t> the </a:t>
            </a:r>
            <a:r>
              <a:rPr lang="it-IT" sz="3200" b="1" dirty="0" err="1"/>
              <a:t>key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Risolvi il cruciverba!</a:t>
            </a:r>
          </a:p>
          <a:p>
            <a:r>
              <a:rPr lang="it-IT" sz="2400" dirty="0">
                <a:hlinkClick r:id="rId2"/>
              </a:rPr>
              <a:t>https://learningapps.org/watch?v=pv3hqy99c21</a:t>
            </a: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Solve the </a:t>
            </a:r>
            <a:r>
              <a:rPr lang="it-IT" sz="2400" dirty="0" err="1"/>
              <a:t>crosswords</a:t>
            </a:r>
            <a:r>
              <a:rPr lang="it-IT" sz="2400" dirty="0"/>
              <a:t>!</a:t>
            </a:r>
          </a:p>
          <a:p>
            <a:r>
              <a:rPr lang="it-IT" sz="2400" dirty="0">
                <a:hlinkClick r:id="rId3"/>
              </a:rPr>
              <a:t>https://learningapps.org/watch?v=pup5cf6dc21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5077906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2246811"/>
            <a:ext cx="8915400" cy="3226525"/>
          </a:xfrm>
        </p:spPr>
      </p:pic>
    </p:spTree>
    <p:extLst>
      <p:ext uri="{BB962C8B-B14F-4D97-AF65-F5344CB8AC3E}">
        <p14:creationId xmlns:p14="http://schemas.microsoft.com/office/powerpoint/2010/main" val="443869125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u="sng" dirty="0">
                <a:hlinkClick r:id="rId2"/>
              </a:rPr>
              <a:t>https://www.youtube.com/watch?v=9a5vHXsUvUw</a:t>
            </a:r>
            <a:endParaRPr lang="it-IT" sz="2000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978330"/>
            <a:ext cx="7586754" cy="316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52985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26313"/>
          </a:xfrm>
        </p:spPr>
        <p:txBody>
          <a:bodyPr anchor="ctr"/>
          <a:lstStyle/>
          <a:p>
            <a:pPr algn="ctr"/>
            <a:r>
              <a:rPr lang="it-IT" dirty="0"/>
              <a:t>ESPONENZIALE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u="sng" dirty="0">
                <a:hlinkClick r:id="rId2"/>
              </a:rPr>
              <a:t>https://www.youtube.com/watch?v=AmFMJC45f1Q</a:t>
            </a:r>
            <a:endParaRPr lang="it-IT" sz="2000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511" y="2965269"/>
            <a:ext cx="5601482" cy="352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65745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/>
              <a:t>NUMERO PERIODICO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 </a:t>
            </a:r>
            <a:r>
              <a:rPr lang="it-IT" sz="2400" u="sng" dirty="0">
                <a:hlinkClick r:id="rId2"/>
              </a:rPr>
              <a:t>https://www.youtube.com/watch?v=elvOZm0d4H0&amp;list=RDCMUCoxcjq-8xIDTYp3uz647V5A&amp;index=4</a:t>
            </a:r>
            <a:endParaRPr lang="it-IT" sz="2400" dirty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34" y="3971109"/>
            <a:ext cx="6911339" cy="123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69038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/>
              <a:t>Vincent Van Gogh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371703"/>
          </a:xfrm>
        </p:spPr>
        <p:txBody>
          <a:bodyPr/>
          <a:lstStyle/>
          <a:p>
            <a:r>
              <a:rPr lang="es-ES" sz="2000" u="sng" dirty="0">
                <a:hlinkClick r:id="rId2"/>
              </a:rPr>
              <a:t>https://www.youtube.com/watch?v=UBuPWdSbyf8</a:t>
            </a:r>
            <a:endParaRPr lang="it-IT" sz="2000" dirty="0"/>
          </a:p>
          <a:p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69" y="2913017"/>
            <a:ext cx="6466114" cy="322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86325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/>
              <a:t>YOTTA/NANO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sz="2000" dirty="0"/>
              <a:t>Lo sapete da dove nasce il termine “Google”? Larry Page e </a:t>
            </a:r>
            <a:r>
              <a:rPr lang="it-IT" sz="2000" dirty="0" err="1"/>
              <a:t>Sergej</a:t>
            </a:r>
            <a:r>
              <a:rPr lang="it-IT" sz="2000" dirty="0"/>
              <a:t> </a:t>
            </a:r>
            <a:r>
              <a:rPr lang="it-IT" sz="2000" dirty="0" err="1"/>
              <a:t>Brin</a:t>
            </a:r>
            <a:r>
              <a:rPr lang="it-IT" sz="2000" dirty="0"/>
              <a:t>, i due fondatori del famosissimo motore di ricerca, si ispirarono al termine “</a:t>
            </a:r>
            <a:r>
              <a:rPr lang="it-IT" sz="2000" b="1" dirty="0" err="1"/>
              <a:t>googol</a:t>
            </a:r>
            <a:r>
              <a:rPr lang="it-IT" sz="2000" dirty="0"/>
              <a:t>” coniato da Edward </a:t>
            </a:r>
            <a:r>
              <a:rPr lang="it-IT" sz="2000" dirty="0" err="1"/>
              <a:t>Kasner</a:t>
            </a:r>
            <a:r>
              <a:rPr lang="it-IT" sz="2000" dirty="0"/>
              <a:t> per riferirsi al numero 1 seguito da 100 zeri, </a:t>
            </a:r>
            <a:r>
              <a:rPr lang="it-IT" sz="2000" b="1" dirty="0"/>
              <a:t>quindi 10^100</a:t>
            </a:r>
            <a:r>
              <a:rPr lang="it-IT" sz="2000" dirty="0"/>
              <a:t>. Ma cosa c’entra? Beh </a:t>
            </a:r>
            <a:r>
              <a:rPr lang="it-IT" sz="2000" dirty="0" err="1"/>
              <a:t>Brin</a:t>
            </a:r>
            <a:r>
              <a:rPr lang="it-IT" sz="2000" dirty="0"/>
              <a:t> e Page stavano cercando un nome con cui si potesse rappresentare la capacità di organizzare l'immensa quantità di informazioni disponibili sul Web. Quale metafora migliore di 10^100 per rappresentare la vastità del Web? Idea geniale!</a:t>
            </a:r>
          </a:p>
          <a:p>
            <a:r>
              <a:rPr lang="it-IT" sz="2000" u="sng" dirty="0">
                <a:hlinkClick r:id="rId2"/>
              </a:rPr>
              <a:t>https://www.youtube.com/watch?v=xTgRCJQ6w48</a:t>
            </a:r>
            <a:endParaRPr lang="it-IT" sz="2000" dirty="0"/>
          </a:p>
          <a:p>
            <a:endParaRPr lang="it-IT" sz="2000" dirty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76131343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 err="1"/>
              <a:t>Remember</a:t>
            </a:r>
            <a:r>
              <a:rPr lang="it-IT" dirty="0"/>
              <a:t>!!!!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1" y="2265362"/>
            <a:ext cx="6936376" cy="3756615"/>
          </a:xfrm>
        </p:spPr>
      </p:pic>
    </p:spTree>
    <p:extLst>
      <p:ext uri="{BB962C8B-B14F-4D97-AF65-F5344CB8AC3E}">
        <p14:creationId xmlns:p14="http://schemas.microsoft.com/office/powerpoint/2010/main" val="3688202140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job!!!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97" y="2133600"/>
            <a:ext cx="7145383" cy="4019006"/>
          </a:xfrm>
        </p:spPr>
      </p:pic>
    </p:spTree>
    <p:extLst>
      <p:ext uri="{BB962C8B-B14F-4D97-AF65-F5344CB8AC3E}">
        <p14:creationId xmlns:p14="http://schemas.microsoft.com/office/powerpoint/2010/main" val="30886809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 err="1"/>
              <a:t>Walking</a:t>
            </a:r>
            <a:r>
              <a:rPr lang="it-IT" dirty="0"/>
              <a:t> and </a:t>
            </a:r>
            <a:r>
              <a:rPr lang="it-IT" dirty="0" err="1"/>
              <a:t>walking</a:t>
            </a:r>
            <a:r>
              <a:rPr lang="it-IT" dirty="0"/>
              <a:t>….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619897"/>
          </a:xfrm>
        </p:spPr>
        <p:txBody>
          <a:bodyPr>
            <a:normAutofit/>
          </a:bodyPr>
          <a:lstStyle/>
          <a:p>
            <a:r>
              <a:rPr lang="it-IT" sz="2400" dirty="0"/>
              <a:t>Le superfici che nella vita quotidiana siamo abituati ad osservare hanno sempre due facce . Esiste però una “figura” in cui questo principio non vale: si tratta del Nastro di </a:t>
            </a:r>
            <a:r>
              <a:rPr lang="it-IT" sz="2400" dirty="0" err="1"/>
              <a:t>Mobius</a:t>
            </a:r>
            <a:r>
              <a:rPr lang="it-IT" sz="2400" dirty="0"/>
              <a:t>, che ha un solo bordo e un solo lato. Dopo aver percorso un giro, ci si trova dalla parte opposta. Solo dopo averne percorsi due ci ritroviamo sul lato iniziale. Quindi si potrebbe passare da una superficie a quella "dietro" senza attraversare il nastro e senza saltare il bordo ma semplicemente camminando a lungo</a:t>
            </a:r>
          </a:p>
          <a:p>
            <a:r>
              <a:rPr lang="de-DE" sz="2400" u="sng" dirty="0">
                <a:hlinkClick r:id="rId2"/>
              </a:rPr>
              <a:t>https://www.youtube.com/watch?v=ZN4TxmWK0bE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52021699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 err="1"/>
              <a:t>Mobius</a:t>
            </a:r>
            <a:r>
              <a:rPr lang="it-IT" dirty="0"/>
              <a:t> strip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592925" y="2146663"/>
            <a:ext cx="8915400" cy="3777622"/>
          </a:xfrm>
        </p:spPr>
        <p:txBody>
          <a:bodyPr/>
          <a:lstStyle/>
          <a:p>
            <a:r>
              <a:rPr lang="es-ES" sz="2000" u="sng" dirty="0">
                <a:hlinkClick r:id="rId2"/>
              </a:rPr>
              <a:t>https://www.youtube.com/watch?v=f-19NLKxNUc</a:t>
            </a:r>
            <a:endParaRPr lang="it-IT" sz="2000" dirty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82" y="2884577"/>
            <a:ext cx="43910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7078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de-DE" sz="2000" u="sng" dirty="0"/>
              <a:t> </a:t>
            </a:r>
            <a:r>
              <a:rPr lang="it-IT" b="1" dirty="0"/>
              <a:t>“Il cuore ha le sue ragioni che la ragione non conosce.“ – </a:t>
            </a:r>
            <a:r>
              <a:rPr lang="it-IT" b="1" dirty="0" err="1"/>
              <a:t>Blaise</a:t>
            </a:r>
            <a:r>
              <a:rPr lang="it-IT" b="1" dirty="0"/>
              <a:t> Pascal</a:t>
            </a:r>
            <a:br>
              <a:rPr lang="it-IT" dirty="0"/>
            </a:b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92925" y="2382744"/>
            <a:ext cx="8915400" cy="3777622"/>
          </a:xfrm>
        </p:spPr>
        <p:txBody>
          <a:bodyPr/>
          <a:lstStyle/>
          <a:p>
            <a:r>
              <a:rPr lang="es-ES" sz="2000" u="sng" dirty="0">
                <a:hlinkClick r:id="rId2"/>
              </a:rPr>
              <a:t>https://www.youtube.com/watch?v=X-eu1rmzH1E</a:t>
            </a:r>
            <a:endParaRPr lang="it-IT" sz="2000" dirty="0"/>
          </a:p>
          <a:p>
            <a:endParaRPr lang="it-IT" dirty="0"/>
          </a:p>
        </p:txBody>
      </p:sp>
      <p:sp>
        <p:nvSpPr>
          <p:cNvPr id="4" name="Cuore 3"/>
          <p:cNvSpPr/>
          <p:nvPr/>
        </p:nvSpPr>
        <p:spPr>
          <a:xfrm>
            <a:off x="3775166" y="3213464"/>
            <a:ext cx="2429691" cy="2116182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uore 4"/>
          <p:cNvSpPr/>
          <p:nvPr/>
        </p:nvSpPr>
        <p:spPr>
          <a:xfrm>
            <a:off x="7210697" y="3735977"/>
            <a:ext cx="2808514" cy="22860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42401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NUMBERS</a:t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b="1" dirty="0"/>
              <a:t>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045131"/>
          </a:xfrm>
        </p:spPr>
        <p:txBody>
          <a:bodyPr>
            <a:normAutofit/>
          </a:bodyPr>
          <a:lstStyle/>
          <a:p>
            <a:r>
              <a:rPr lang="it-IT" sz="2000" dirty="0"/>
              <a:t>2 è il primo numero primo ed è l'unico numero primo pari.</a:t>
            </a:r>
          </a:p>
          <a:p>
            <a:r>
              <a:rPr lang="it-IT" sz="2000" dirty="0"/>
              <a:t>Il noto informatico Donald </a:t>
            </a:r>
            <a:r>
              <a:rPr lang="it-IT" sz="2000" dirty="0" err="1"/>
              <a:t>Knuth</a:t>
            </a:r>
            <a:r>
              <a:rPr lang="it-IT" sz="2000" dirty="0"/>
              <a:t> ha detto: </a:t>
            </a:r>
            <a:r>
              <a:rPr lang="it-IT" sz="2000" b="1" dirty="0" err="1"/>
              <a:t>All</a:t>
            </a:r>
            <a:r>
              <a:rPr lang="it-IT" sz="2000" b="1" dirty="0"/>
              <a:t> </a:t>
            </a:r>
            <a:r>
              <a:rPr lang="it-IT" sz="2000" b="1" dirty="0" err="1"/>
              <a:t>primes</a:t>
            </a:r>
            <a:r>
              <a:rPr lang="it-IT" sz="2000" b="1" dirty="0"/>
              <a:t> are ODD </a:t>
            </a:r>
            <a:r>
              <a:rPr lang="it-IT" sz="2000" b="1" dirty="0" err="1"/>
              <a:t>except</a:t>
            </a:r>
            <a:r>
              <a:rPr lang="it-IT" sz="2000" b="1" dirty="0"/>
              <a:t> 2, </a:t>
            </a:r>
            <a:r>
              <a:rPr lang="it-IT" sz="2000" b="1" dirty="0" err="1"/>
              <a:t>which</a:t>
            </a:r>
            <a:r>
              <a:rPr lang="it-IT" sz="2000" b="1" dirty="0"/>
              <a:t> </a:t>
            </a:r>
            <a:r>
              <a:rPr lang="it-IT" sz="2000" b="1" dirty="0" err="1"/>
              <a:t>is</a:t>
            </a:r>
            <a:r>
              <a:rPr lang="it-IT" sz="2000" b="1" dirty="0"/>
              <a:t> the ODDEST of </a:t>
            </a:r>
            <a:r>
              <a:rPr lang="it-IT" sz="2000" b="1" dirty="0" err="1"/>
              <a:t>all</a:t>
            </a:r>
            <a:r>
              <a:rPr lang="it-IT" sz="2000" b="1" dirty="0"/>
              <a:t>.</a:t>
            </a:r>
            <a:r>
              <a:rPr lang="it-IT" sz="2000" dirty="0"/>
              <a:t> E' una battuta di spirito basata sul fatto che in inglese </a:t>
            </a:r>
            <a:r>
              <a:rPr lang="it-IT" sz="2000" dirty="0" err="1"/>
              <a:t>odd</a:t>
            </a:r>
            <a:r>
              <a:rPr lang="it-IT" sz="2000" dirty="0"/>
              <a:t> significa sia "dispari" sia "strano". In italiano potrebbe essere tradotta così: Tutti i primi sono dispari tranne 2, che è il più strano di tutti.</a:t>
            </a:r>
          </a:p>
          <a:p>
            <a:r>
              <a:rPr lang="it-IT" sz="2000" dirty="0"/>
              <a:t>I Pitagorici consideravano il 2 un numero femminile, come tutti i numeri pari.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♀</a:t>
            </a:r>
          </a:p>
          <a:p>
            <a:r>
              <a:rPr lang="it-IT" sz="2000" dirty="0"/>
              <a:t>La congettura di </a:t>
            </a:r>
            <a:r>
              <a:rPr lang="it-IT" sz="2000" dirty="0" err="1"/>
              <a:t>Goldbach</a:t>
            </a:r>
            <a:r>
              <a:rPr lang="it-IT" sz="2000" dirty="0"/>
              <a:t>, afferma che ogni numero pari maggiore di 2 è la somma di 2 numeri primi. Sapreste trovare ad esempio due numeri primi che diano come somma 30?</a:t>
            </a:r>
          </a:p>
        </p:txBody>
      </p:sp>
    </p:spTree>
    <p:extLst>
      <p:ext uri="{BB962C8B-B14F-4D97-AF65-F5344CB8AC3E}">
        <p14:creationId xmlns:p14="http://schemas.microsoft.com/office/powerpoint/2010/main" val="1010800225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it-I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sz="4500" dirty="0"/>
              <a:t>3 è il primo numero primo dispari.</a:t>
            </a:r>
          </a:p>
          <a:p>
            <a:r>
              <a:rPr lang="it-IT" sz="4500" dirty="0"/>
              <a:t>I Pitagorici consideravano il 3 un numero maschile, come tutti i numeri dispari.♂</a:t>
            </a:r>
          </a:p>
          <a:p>
            <a:r>
              <a:rPr lang="it-IT" sz="4500" dirty="0"/>
              <a:t>3 è il numero primo della verità: "Se te lo dico 3 volte, è vero" (Lewis Carroll).</a:t>
            </a:r>
          </a:p>
          <a:p>
            <a:r>
              <a:rPr lang="it-IT" sz="4500" dirty="0"/>
              <a:t>Noi viviamo sul 3° pianeta del Sistema Solare</a:t>
            </a:r>
            <a:r>
              <a:rPr lang="it-IT" dirty="0"/>
              <a:t>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633981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Per i Pitagorici, il 5 era il simbolo del matrimonio: infatti 5=3+2 è l'unione del primo numero femminile con il primo numero maschile.</a:t>
            </a:r>
          </a:p>
          <a:p>
            <a:r>
              <a:rPr lang="it-IT" dirty="0"/>
              <a:t>La maggior parte delle automobili ha 5 ruote e può portare 5 persone.</a:t>
            </a:r>
          </a:p>
          <a:p>
            <a:r>
              <a:rPr lang="it-IT" dirty="0"/>
              <a:t>Le giraffe possono avere da 2 a 5 corna.</a:t>
            </a:r>
          </a:p>
          <a:p>
            <a:r>
              <a:rPr lang="it-IT" dirty="0"/>
              <a:t>Il nostro alfabeto ha 5 vocali. La lingua italiana ha più di 3832 parole </a:t>
            </a:r>
            <a:r>
              <a:rPr lang="it-IT" dirty="0" err="1"/>
              <a:t>panvocaliche</a:t>
            </a:r>
            <a:r>
              <a:rPr lang="it-IT" dirty="0"/>
              <a:t>, cioè contenenti tutte le 5 vocali ciascuna una sola volta. tra le prime c'è abbruniremo e tra le ultime zufoliate. Ma nessuno ha ancora trovato una parola italiana "normale" </a:t>
            </a:r>
            <a:r>
              <a:rPr lang="it-IT" dirty="0" err="1"/>
              <a:t>panvocalica</a:t>
            </a:r>
            <a:r>
              <a:rPr lang="it-IT" dirty="0"/>
              <a:t> che contenga le cinque vocali in ordine alfabetico, AEIOU.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527302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1157</Words>
  <Application>Microsoft Office PowerPoint</Application>
  <PresentationFormat>Widescreen</PresentationFormat>
  <Paragraphs>76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Filo</vt:lpstr>
      <vt:lpstr>The Maths Jar</vt:lpstr>
      <vt:lpstr>Trova la chiave…. Find the key</vt:lpstr>
      <vt:lpstr>Good job!!!</vt:lpstr>
      <vt:lpstr>Walking and walking….</vt:lpstr>
      <vt:lpstr>Mobius strip</vt:lpstr>
      <vt:lpstr> “Il cuore ha le sue ragioni che la ragione non conosce.“ – Blaise Pascal </vt:lpstr>
      <vt:lpstr>PRIME NUMBERS 2</vt:lpstr>
      <vt:lpstr>3</vt:lpstr>
      <vt:lpstr>5</vt:lpstr>
      <vt:lpstr>7</vt:lpstr>
      <vt:lpstr>https://www.youtube.com/watch?v=iFuR97YcSLM </vt:lpstr>
      <vt:lpstr>FIBONACCI</vt:lpstr>
      <vt:lpstr>https://www.youtube.com/watch?v=nuHd-YKcJHw</vt:lpstr>
      <vt:lpstr>https://www.youtube.com/watch?v=c7_HITpdJb8 </vt:lpstr>
      <vt:lpstr>FRATTALE</vt:lpstr>
      <vt:lpstr>Escher</vt:lpstr>
      <vt:lpstr>Unfolding the dragon</vt:lpstr>
      <vt:lpstr>Curva di Koch</vt:lpstr>
      <vt:lpstr>Presentazione standard di PowerPoint</vt:lpstr>
      <vt:lpstr>Presentazione standard di PowerPoint</vt:lpstr>
      <vt:lpstr>PI</vt:lpstr>
      <vt:lpstr>ESPONENZIALE</vt:lpstr>
      <vt:lpstr>NUMERO PERIODICO</vt:lpstr>
      <vt:lpstr>Vincent Van Gogh</vt:lpstr>
      <vt:lpstr>YOTTA/NANO</vt:lpstr>
      <vt:lpstr>Remember!!!!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Maths Jar</dc:title>
  <dc:creator>manuela</dc:creator>
  <cp:lastModifiedBy>8126</cp:lastModifiedBy>
  <cp:revision>14</cp:revision>
  <dcterms:created xsi:type="dcterms:W3CDTF">2021-02-07T22:56:27Z</dcterms:created>
  <dcterms:modified xsi:type="dcterms:W3CDTF">2021-02-15T09:31:19Z</dcterms:modified>
</cp:coreProperties>
</file>