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7" r:id="rId3"/>
    <p:sldId id="258"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6" d="100"/>
          <a:sy n="96" d="100"/>
        </p:scale>
        <p:origin x="348" y="5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3ea3dced770a328e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3ea3dced770a328e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gbb16c05a43_0_1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7" name="Google Shape;57;gbb16c05a43_0_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bb6a6a5191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bb6a6a5191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bb6a6a5191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bb6a6a5191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gbb6a6a5191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gbb6a6a5191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it"/>
              <a:t>Here are our samples…</a:t>
            </a:r>
            <a:endParaRPr/>
          </a:p>
          <a:p>
            <a:pPr marL="0" lvl="0" indent="0" algn="l" rtl="0">
              <a:spcBef>
                <a:spcPts val="0"/>
              </a:spcBef>
              <a:spcAft>
                <a:spcPts val="0"/>
              </a:spcAft>
              <a:buNone/>
            </a:pPr>
            <a:r>
              <a:rPr lang="it"/>
              <a:t>now I/Kamilla/Martina will show you one of our samples...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padlet.com/bianchibarbara/2e6co2ojkhnk7lwy" TargetMode="External"/><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hyperlink" Target="https://bbclasses.weebly.com/italianstaycation_bb.html" TargetMode="External"/><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248600" y="1667000"/>
            <a:ext cx="8520600" cy="12465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it" sz="4100" b="1">
                <a:solidFill>
                  <a:srgbClr val="FFFFFF"/>
                </a:solidFill>
                <a:latin typeface="Comic Sans MS"/>
                <a:ea typeface="Comic Sans MS"/>
                <a:cs typeface="Comic Sans MS"/>
                <a:sym typeface="Comic Sans MS"/>
              </a:rPr>
              <a:t>Italian staycation</a:t>
            </a:r>
            <a:r>
              <a:rPr lang="it">
                <a:solidFill>
                  <a:srgbClr val="FFFFFF"/>
                </a:solidFill>
              </a:rPr>
              <a:t> </a:t>
            </a:r>
            <a:endParaRPr>
              <a:solidFill>
                <a:srgbClr val="FFFFFF"/>
              </a:solidFill>
            </a:endParaRPr>
          </a:p>
          <a:p>
            <a:pPr marL="0" lvl="0" indent="0" algn="ctr" rtl="0">
              <a:spcBef>
                <a:spcPts val="0"/>
              </a:spcBef>
              <a:spcAft>
                <a:spcPts val="0"/>
              </a:spcAft>
              <a:buNone/>
            </a:pPr>
            <a:endParaRPr>
              <a:solidFill>
                <a:srgbClr val="FFFFFF"/>
              </a:solidFill>
            </a:endParaRPr>
          </a:p>
          <a:p>
            <a:pPr marL="0" lvl="0" indent="0" algn="ctr" rtl="0">
              <a:spcBef>
                <a:spcPts val="0"/>
              </a:spcBef>
              <a:spcAft>
                <a:spcPts val="0"/>
              </a:spcAft>
              <a:buNone/>
            </a:pPr>
            <a:r>
              <a:rPr lang="it" sz="3000">
                <a:solidFill>
                  <a:srgbClr val="FFFFFF"/>
                </a:solidFill>
                <a:latin typeface="Comic Sans MS"/>
                <a:ea typeface="Comic Sans MS"/>
                <a:cs typeface="Comic Sans MS"/>
                <a:sym typeface="Comic Sans MS"/>
              </a:rPr>
              <a:t>Make your own typical Italian day</a:t>
            </a:r>
            <a:endParaRPr sz="3000">
              <a:solidFill>
                <a:srgbClr val="FFFFFF"/>
              </a:solidFill>
              <a:latin typeface="Comic Sans MS"/>
              <a:ea typeface="Comic Sans MS"/>
              <a:cs typeface="Comic Sans MS"/>
              <a:sym typeface="Comic Sans M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58"/>
        <p:cNvGrpSpPr/>
        <p:nvPr/>
      </p:nvGrpSpPr>
      <p:grpSpPr>
        <a:xfrm>
          <a:off x="0" y="0"/>
          <a:ext cx="0" cy="0"/>
          <a:chOff x="0" y="0"/>
          <a:chExt cx="0" cy="0"/>
        </a:xfrm>
      </p:grpSpPr>
      <p:sp>
        <p:nvSpPr>
          <p:cNvPr id="59" name="Google Shape;59;p14"/>
          <p:cNvSpPr txBox="1"/>
          <p:nvPr/>
        </p:nvSpPr>
        <p:spPr>
          <a:xfrm>
            <a:off x="626400" y="714129"/>
            <a:ext cx="7891200" cy="646500"/>
          </a:xfrm>
          <a:prstGeom prst="rect">
            <a:avLst/>
          </a:prstGeom>
          <a:noFill/>
          <a:ln>
            <a:noFill/>
          </a:ln>
        </p:spPr>
        <p:txBody>
          <a:bodyPr spcFirstLastPara="1" wrap="square" lIns="91425" tIns="91425" rIns="91425" bIns="91425" anchor="t" anchorCtr="0">
            <a:spAutoFit/>
          </a:bodyPr>
          <a:lstStyle/>
          <a:p>
            <a:pPr marL="0" marR="38100" lvl="0" indent="0" algn="ctr" rtl="0">
              <a:lnSpc>
                <a:spcPct val="128571"/>
              </a:lnSpc>
              <a:spcBef>
                <a:spcPts val="0"/>
              </a:spcBef>
              <a:spcAft>
                <a:spcPts val="0"/>
              </a:spcAft>
              <a:buNone/>
            </a:pPr>
            <a:r>
              <a:rPr lang="it" sz="3000" b="1" i="1">
                <a:latin typeface="Comic Sans MS"/>
                <a:ea typeface="Comic Sans MS"/>
                <a:cs typeface="Comic Sans MS"/>
                <a:sym typeface="Comic Sans MS"/>
              </a:rPr>
              <a:t>Introduction &amp; Directions :)</a:t>
            </a:r>
            <a:endParaRPr sz="3000" b="1" i="1">
              <a:latin typeface="Comic Sans MS"/>
              <a:ea typeface="Comic Sans MS"/>
              <a:cs typeface="Comic Sans MS"/>
              <a:sym typeface="Comic Sans MS"/>
            </a:endParaRPr>
          </a:p>
        </p:txBody>
      </p:sp>
      <p:sp>
        <p:nvSpPr>
          <p:cNvPr id="60" name="Google Shape;60;p14"/>
          <p:cNvSpPr txBox="1"/>
          <p:nvPr/>
        </p:nvSpPr>
        <p:spPr>
          <a:xfrm>
            <a:off x="927300" y="1868959"/>
            <a:ext cx="7289400" cy="2130300"/>
          </a:xfrm>
          <a:prstGeom prst="rect">
            <a:avLst/>
          </a:prstGeom>
          <a:noFill/>
          <a:ln>
            <a:noFill/>
          </a:ln>
        </p:spPr>
        <p:txBody>
          <a:bodyPr spcFirstLastPara="1" wrap="square" lIns="91425" tIns="91425" rIns="91425" bIns="91425" anchor="t" anchorCtr="0">
            <a:spAutoFit/>
          </a:bodyPr>
          <a:lstStyle/>
          <a:p>
            <a:pPr marL="0" marR="38100" lvl="0" indent="0" algn="ctr" rtl="0">
              <a:lnSpc>
                <a:spcPct val="115000"/>
              </a:lnSpc>
              <a:spcBef>
                <a:spcPts val="0"/>
              </a:spcBef>
              <a:spcAft>
                <a:spcPts val="0"/>
              </a:spcAft>
              <a:buNone/>
            </a:pPr>
            <a:r>
              <a:rPr lang="it" sz="1600"/>
              <a:t>Today, because of covid-19, it is not possible to travel abroad or take long-distance trips.</a:t>
            </a:r>
            <a:endParaRPr sz="1600"/>
          </a:p>
          <a:p>
            <a:pPr marL="0" marR="38100" lvl="0" indent="0" algn="ctr" rtl="0">
              <a:lnSpc>
                <a:spcPct val="115000"/>
              </a:lnSpc>
              <a:spcBef>
                <a:spcPts val="0"/>
              </a:spcBef>
              <a:spcAft>
                <a:spcPts val="0"/>
              </a:spcAft>
              <a:buNone/>
            </a:pPr>
            <a:r>
              <a:rPr lang="it" sz="1600"/>
              <a:t>But if you have always liked to travel, STAYCATION can be solution.</a:t>
            </a:r>
            <a:endParaRPr sz="1600"/>
          </a:p>
          <a:p>
            <a:pPr marL="0" marR="38100" lvl="0" indent="0" algn="ctr" rtl="0">
              <a:lnSpc>
                <a:spcPct val="115000"/>
              </a:lnSpc>
              <a:spcBef>
                <a:spcPts val="0"/>
              </a:spcBef>
              <a:spcAft>
                <a:spcPts val="0"/>
              </a:spcAft>
              <a:buNone/>
            </a:pPr>
            <a:r>
              <a:rPr lang="it" sz="1600"/>
              <a:t>A combination of the words </a:t>
            </a:r>
            <a:r>
              <a:rPr lang="it" sz="1600" b="1">
                <a:solidFill>
                  <a:srgbClr val="FF0000"/>
                </a:solidFill>
              </a:rPr>
              <a:t>Stay &amp; Vacation</a:t>
            </a:r>
            <a:r>
              <a:rPr lang="it" sz="1600"/>
              <a:t>, Staycation means going on holiday without leaving your home. While looking forward to meet you in our country, we would like you to get some insight of what you will be able to see and do in Italy.</a:t>
            </a:r>
            <a:endParaRPr sz="16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p:nvPr/>
        </p:nvSpPr>
        <p:spPr>
          <a:xfrm>
            <a:off x="1788150" y="1756575"/>
            <a:ext cx="5567700" cy="2130300"/>
          </a:xfrm>
          <a:prstGeom prst="rect">
            <a:avLst/>
          </a:prstGeom>
          <a:noFill/>
          <a:ln>
            <a:noFill/>
          </a:ln>
        </p:spPr>
        <p:txBody>
          <a:bodyPr spcFirstLastPara="1" wrap="square" lIns="91425" tIns="91425" rIns="91425" bIns="91425" anchor="t" anchorCtr="0">
            <a:spAutoFit/>
          </a:bodyPr>
          <a:lstStyle/>
          <a:p>
            <a:pPr marL="0" marR="38100" lvl="0" indent="0" algn="l" rtl="0">
              <a:lnSpc>
                <a:spcPct val="115000"/>
              </a:lnSpc>
              <a:spcBef>
                <a:spcPts val="0"/>
              </a:spcBef>
              <a:spcAft>
                <a:spcPts val="0"/>
              </a:spcAft>
              <a:buNone/>
            </a:pPr>
            <a:r>
              <a:rPr lang="it" sz="1600">
                <a:solidFill>
                  <a:schemeClr val="dk1"/>
                </a:solidFill>
              </a:rPr>
              <a:t>In this activity we will present a</a:t>
            </a:r>
            <a:r>
              <a:rPr lang="it" sz="1600" b="1">
                <a:solidFill>
                  <a:schemeClr val="dk1"/>
                </a:solidFill>
              </a:rPr>
              <a:t> few staycation proposal</a:t>
            </a:r>
            <a:r>
              <a:rPr lang="it" sz="1600">
                <a:solidFill>
                  <a:schemeClr val="dk1"/>
                </a:solidFill>
              </a:rPr>
              <a:t> we have made for you and we will help you </a:t>
            </a:r>
            <a:r>
              <a:rPr lang="it" sz="1600" b="1">
                <a:solidFill>
                  <a:schemeClr val="dk1"/>
                </a:solidFill>
              </a:rPr>
              <a:t>tailor-made</a:t>
            </a:r>
            <a:r>
              <a:rPr lang="it" sz="1600">
                <a:solidFill>
                  <a:schemeClr val="dk1"/>
                </a:solidFill>
              </a:rPr>
              <a:t> them according to </a:t>
            </a:r>
            <a:endParaRPr sz="1600">
              <a:solidFill>
                <a:schemeClr val="dk1"/>
              </a:solidFill>
            </a:endParaRPr>
          </a:p>
          <a:p>
            <a:pPr marL="457200" marR="38100" lvl="0" indent="-330200" algn="l" rtl="0">
              <a:lnSpc>
                <a:spcPct val="115000"/>
              </a:lnSpc>
              <a:spcBef>
                <a:spcPts val="0"/>
              </a:spcBef>
              <a:spcAft>
                <a:spcPts val="0"/>
              </a:spcAft>
              <a:buClr>
                <a:schemeClr val="dk1"/>
              </a:buClr>
              <a:buSzPts val="1600"/>
              <a:buChar char="●"/>
            </a:pPr>
            <a:r>
              <a:rPr lang="it" sz="1600">
                <a:solidFill>
                  <a:schemeClr val="dk1"/>
                </a:solidFill>
              </a:rPr>
              <a:t>what you like doing</a:t>
            </a:r>
            <a:endParaRPr sz="1600">
              <a:solidFill>
                <a:schemeClr val="dk1"/>
              </a:solidFill>
            </a:endParaRPr>
          </a:p>
          <a:p>
            <a:pPr marL="457200" marR="38100" lvl="0" indent="-330200" algn="l" rtl="0">
              <a:lnSpc>
                <a:spcPct val="115000"/>
              </a:lnSpc>
              <a:spcBef>
                <a:spcPts val="0"/>
              </a:spcBef>
              <a:spcAft>
                <a:spcPts val="0"/>
              </a:spcAft>
              <a:buClr>
                <a:schemeClr val="dk1"/>
              </a:buClr>
              <a:buSzPts val="1600"/>
              <a:buChar char="●"/>
            </a:pPr>
            <a:r>
              <a:rPr lang="it" sz="1600">
                <a:solidFill>
                  <a:schemeClr val="dk1"/>
                </a:solidFill>
              </a:rPr>
              <a:t>the thing you are curious about </a:t>
            </a:r>
            <a:endParaRPr sz="1600">
              <a:solidFill>
                <a:schemeClr val="dk1"/>
              </a:solidFill>
            </a:endParaRPr>
          </a:p>
          <a:p>
            <a:pPr marL="457200" marR="38100" lvl="0" indent="-330200" algn="l" rtl="0">
              <a:lnSpc>
                <a:spcPct val="115000"/>
              </a:lnSpc>
              <a:spcBef>
                <a:spcPts val="0"/>
              </a:spcBef>
              <a:spcAft>
                <a:spcPts val="0"/>
              </a:spcAft>
              <a:buClr>
                <a:schemeClr val="dk1"/>
              </a:buClr>
              <a:buSzPts val="1600"/>
              <a:buChar char="●"/>
            </a:pPr>
            <a:r>
              <a:rPr lang="it" sz="1600">
                <a:solidFill>
                  <a:schemeClr val="dk1"/>
                </a:solidFill>
              </a:rPr>
              <a:t>and your wishes.</a:t>
            </a:r>
            <a:endParaRPr sz="1600">
              <a:solidFill>
                <a:schemeClr val="dk1"/>
              </a:solidFill>
            </a:endParaRPr>
          </a:p>
          <a:p>
            <a:pPr marL="0" marR="38100" lvl="0" indent="0" algn="l" rtl="0">
              <a:lnSpc>
                <a:spcPct val="115000"/>
              </a:lnSpc>
              <a:spcBef>
                <a:spcPts val="0"/>
              </a:spcBef>
              <a:spcAft>
                <a:spcPts val="0"/>
              </a:spcAft>
              <a:buNone/>
            </a:pPr>
            <a:endParaRPr sz="1600"/>
          </a:p>
        </p:txBody>
      </p:sp>
      <p:sp>
        <p:nvSpPr>
          <p:cNvPr id="66" name="Google Shape;66;p15"/>
          <p:cNvSpPr txBox="1"/>
          <p:nvPr/>
        </p:nvSpPr>
        <p:spPr>
          <a:xfrm>
            <a:off x="1701300" y="746800"/>
            <a:ext cx="5741400" cy="646500"/>
          </a:xfrm>
          <a:prstGeom prst="rect">
            <a:avLst/>
          </a:prstGeom>
          <a:noFill/>
          <a:ln>
            <a:noFill/>
          </a:ln>
        </p:spPr>
        <p:txBody>
          <a:bodyPr spcFirstLastPara="1" wrap="square" lIns="91425" tIns="91425" rIns="91425" bIns="91425" anchor="t" anchorCtr="0">
            <a:spAutoFit/>
          </a:bodyPr>
          <a:lstStyle/>
          <a:p>
            <a:pPr marL="0" marR="38100" lvl="0" indent="0" algn="ctr" rtl="0">
              <a:lnSpc>
                <a:spcPct val="128571"/>
              </a:lnSpc>
              <a:spcBef>
                <a:spcPts val="0"/>
              </a:spcBef>
              <a:spcAft>
                <a:spcPts val="0"/>
              </a:spcAft>
              <a:buClr>
                <a:schemeClr val="dk1"/>
              </a:buClr>
              <a:buSzPts val="1100"/>
              <a:buFont typeface="Arial"/>
              <a:buNone/>
            </a:pPr>
            <a:r>
              <a:rPr lang="it" sz="3000" b="1" i="1">
                <a:solidFill>
                  <a:schemeClr val="dk1"/>
                </a:solidFill>
                <a:latin typeface="Comic Sans MS"/>
                <a:ea typeface="Comic Sans MS"/>
                <a:cs typeface="Comic Sans MS"/>
                <a:sym typeface="Comic Sans MS"/>
              </a:rPr>
              <a:t>Introduction &amp; Directions :)</a:t>
            </a:r>
            <a:endParaRPr sz="2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p:nvPr/>
        </p:nvSpPr>
        <p:spPr>
          <a:xfrm>
            <a:off x="1995000" y="936125"/>
            <a:ext cx="5154000" cy="1280700"/>
          </a:xfrm>
          <a:prstGeom prst="rect">
            <a:avLst/>
          </a:prstGeom>
          <a:noFill/>
          <a:ln>
            <a:noFill/>
          </a:ln>
        </p:spPr>
        <p:txBody>
          <a:bodyPr spcFirstLastPara="1" wrap="square" lIns="91425" tIns="91425" rIns="91425" bIns="91425" anchor="t" anchorCtr="0">
            <a:spAutoFit/>
          </a:bodyPr>
          <a:lstStyle/>
          <a:p>
            <a:pPr marL="0" marR="38100" lvl="0" indent="0" algn="l" rtl="0">
              <a:lnSpc>
                <a:spcPct val="115000"/>
              </a:lnSpc>
              <a:spcBef>
                <a:spcPts val="0"/>
              </a:spcBef>
              <a:spcAft>
                <a:spcPts val="0"/>
              </a:spcAft>
              <a:buNone/>
            </a:pPr>
            <a:r>
              <a:rPr lang="it" sz="1600">
                <a:solidFill>
                  <a:schemeClr val="dk1"/>
                </a:solidFill>
              </a:rPr>
              <a:t>You will </a:t>
            </a:r>
            <a:r>
              <a:rPr lang="it" sz="1600" b="1">
                <a:solidFill>
                  <a:schemeClr val="dk1"/>
                </a:solidFill>
              </a:rPr>
              <a:t>download our samples for a long weekend </a:t>
            </a:r>
            <a:endParaRPr sz="1600" b="1">
              <a:solidFill>
                <a:schemeClr val="dk1"/>
              </a:solidFill>
            </a:endParaRPr>
          </a:p>
          <a:p>
            <a:pPr marL="0" marR="38100" lvl="0" indent="0" algn="l" rtl="0">
              <a:lnSpc>
                <a:spcPct val="115000"/>
              </a:lnSpc>
              <a:spcBef>
                <a:spcPts val="0"/>
              </a:spcBef>
              <a:spcAft>
                <a:spcPts val="0"/>
              </a:spcAft>
              <a:buNone/>
            </a:pPr>
            <a:r>
              <a:rPr lang="it" sz="1600">
                <a:solidFill>
                  <a:schemeClr val="dk1"/>
                </a:solidFill>
              </a:rPr>
              <a:t>mix them up,</a:t>
            </a:r>
            <a:endParaRPr sz="1600">
              <a:solidFill>
                <a:schemeClr val="dk1"/>
              </a:solidFill>
            </a:endParaRPr>
          </a:p>
          <a:p>
            <a:pPr marL="0" marR="38100" lvl="0" indent="0" algn="l" rtl="0">
              <a:lnSpc>
                <a:spcPct val="115000"/>
              </a:lnSpc>
              <a:spcBef>
                <a:spcPts val="0"/>
              </a:spcBef>
              <a:spcAft>
                <a:spcPts val="0"/>
              </a:spcAft>
              <a:buNone/>
            </a:pPr>
            <a:r>
              <a:rPr lang="it" sz="1600">
                <a:solidFill>
                  <a:schemeClr val="dk1"/>
                </a:solidFill>
              </a:rPr>
              <a:t>modify them and </a:t>
            </a:r>
            <a:endParaRPr sz="1600">
              <a:solidFill>
                <a:schemeClr val="dk1"/>
              </a:solidFill>
            </a:endParaRPr>
          </a:p>
          <a:p>
            <a:pPr marL="0" marR="38100" lvl="0" indent="0" algn="l" rtl="0">
              <a:lnSpc>
                <a:spcPct val="115000"/>
              </a:lnSpc>
              <a:spcBef>
                <a:spcPts val="0"/>
              </a:spcBef>
              <a:spcAft>
                <a:spcPts val="0"/>
              </a:spcAft>
              <a:buNone/>
            </a:pPr>
            <a:r>
              <a:rPr lang="it" sz="1600">
                <a:solidFill>
                  <a:schemeClr val="dk1"/>
                </a:solidFill>
              </a:rPr>
              <a:t>get your personal version.</a:t>
            </a:r>
            <a:endParaRPr/>
          </a:p>
        </p:txBody>
      </p:sp>
      <p:sp>
        <p:nvSpPr>
          <p:cNvPr id="72" name="Google Shape;72;p16"/>
          <p:cNvSpPr txBox="1"/>
          <p:nvPr/>
        </p:nvSpPr>
        <p:spPr>
          <a:xfrm>
            <a:off x="1088675" y="3639375"/>
            <a:ext cx="6889500" cy="997500"/>
          </a:xfrm>
          <a:prstGeom prst="rect">
            <a:avLst/>
          </a:prstGeom>
          <a:noFill/>
          <a:ln>
            <a:noFill/>
          </a:ln>
        </p:spPr>
        <p:txBody>
          <a:bodyPr spcFirstLastPara="1" wrap="square" lIns="91425" tIns="91425" rIns="91425" bIns="91425" anchor="t" anchorCtr="0">
            <a:spAutoFit/>
          </a:bodyPr>
          <a:lstStyle/>
          <a:p>
            <a:pPr marL="0" marR="38100" lvl="0" indent="0" algn="l" rtl="0">
              <a:lnSpc>
                <a:spcPct val="115000"/>
              </a:lnSpc>
              <a:spcBef>
                <a:spcPts val="0"/>
              </a:spcBef>
              <a:spcAft>
                <a:spcPts val="0"/>
              </a:spcAft>
              <a:buNone/>
            </a:pPr>
            <a:r>
              <a:rPr lang="it" sz="1600">
                <a:solidFill>
                  <a:schemeClr val="dk1"/>
                </a:solidFill>
              </a:rPr>
              <a:t>Once you’re done, you’ll share your work on our </a:t>
            </a:r>
            <a:r>
              <a:rPr lang="it" sz="1600" b="1">
                <a:solidFill>
                  <a:schemeClr val="dk1"/>
                </a:solidFill>
              </a:rPr>
              <a:t>padlet</a:t>
            </a:r>
            <a:r>
              <a:rPr lang="it" sz="1600">
                <a:solidFill>
                  <a:schemeClr val="dk1"/>
                </a:solidFill>
              </a:rPr>
              <a:t> (</a:t>
            </a:r>
            <a:r>
              <a:rPr lang="it" sz="1600" u="sng">
                <a:solidFill>
                  <a:schemeClr val="hlink"/>
                </a:solidFill>
                <a:hlinkClick r:id="rId3"/>
              </a:rPr>
              <a:t>https://padlet.com/bianchibarbara/2e6co2ojkhnk7lwy</a:t>
            </a:r>
            <a:r>
              <a:rPr lang="it" sz="1600">
                <a:solidFill>
                  <a:schemeClr val="dk1"/>
                </a:solidFill>
              </a:rPr>
              <a:t> ) and you will </a:t>
            </a:r>
            <a:r>
              <a:rPr lang="it" sz="1600" b="1">
                <a:solidFill>
                  <a:schemeClr val="dk1"/>
                </a:solidFill>
              </a:rPr>
              <a:t>present</a:t>
            </a:r>
            <a:r>
              <a:rPr lang="it" sz="1600">
                <a:solidFill>
                  <a:schemeClr val="dk1"/>
                </a:solidFill>
              </a:rPr>
              <a:t> it </a:t>
            </a:r>
            <a:r>
              <a:rPr lang="it" sz="1600" b="1">
                <a:solidFill>
                  <a:schemeClr val="dk1"/>
                </a:solidFill>
              </a:rPr>
              <a:t>to the group</a:t>
            </a:r>
            <a:r>
              <a:rPr lang="it" sz="1600">
                <a:solidFill>
                  <a:schemeClr val="dk1"/>
                </a:solidFill>
              </a:rPr>
              <a:t>.</a:t>
            </a:r>
            <a:endParaRPr/>
          </a:p>
        </p:txBody>
      </p:sp>
      <p:sp>
        <p:nvSpPr>
          <p:cNvPr id="73" name="Google Shape;73;p16"/>
          <p:cNvSpPr txBox="1"/>
          <p:nvPr/>
        </p:nvSpPr>
        <p:spPr>
          <a:xfrm>
            <a:off x="1945950" y="2307588"/>
            <a:ext cx="5252100" cy="431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sz="1600" b="1"/>
              <a:t>A VERY SPECIAL STAYCATION FULL DAY IN ITALY</a:t>
            </a:r>
            <a:endParaRPr sz="1600" b="1"/>
          </a:p>
        </p:txBody>
      </p:sp>
      <p:sp>
        <p:nvSpPr>
          <p:cNvPr id="74" name="Google Shape;74;p16"/>
          <p:cNvSpPr txBox="1"/>
          <p:nvPr/>
        </p:nvSpPr>
        <p:spPr>
          <a:xfrm>
            <a:off x="901925" y="2829475"/>
            <a:ext cx="7263000" cy="677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sz="1600"/>
              <a:t>You can use any program you like (either on your computer or your cell phone)</a:t>
            </a:r>
            <a:endParaRPr sz="1600"/>
          </a:p>
          <a:p>
            <a:pPr marL="0" lvl="0" indent="0" algn="l" rtl="0">
              <a:spcBef>
                <a:spcPts val="0"/>
              </a:spcBef>
              <a:spcAft>
                <a:spcPts val="0"/>
              </a:spcAft>
              <a:buNone/>
            </a:pPr>
            <a:r>
              <a:rPr lang="it" sz="1600"/>
              <a:t>OR you can post your ideas directly on the Padlet (see here below the link).</a:t>
            </a:r>
            <a:endParaRPr sz="1600"/>
          </a:p>
        </p:txBody>
      </p:sp>
      <p:sp>
        <p:nvSpPr>
          <p:cNvPr id="75" name="Google Shape;75;p16"/>
          <p:cNvSpPr txBox="1"/>
          <p:nvPr/>
        </p:nvSpPr>
        <p:spPr>
          <a:xfrm>
            <a:off x="974700" y="199850"/>
            <a:ext cx="7194600" cy="646500"/>
          </a:xfrm>
          <a:prstGeom prst="rect">
            <a:avLst/>
          </a:prstGeom>
          <a:noFill/>
          <a:ln>
            <a:noFill/>
          </a:ln>
        </p:spPr>
        <p:txBody>
          <a:bodyPr spcFirstLastPara="1" wrap="square" lIns="91425" tIns="91425" rIns="91425" bIns="91425" anchor="t" anchorCtr="0">
            <a:spAutoFit/>
          </a:bodyPr>
          <a:lstStyle/>
          <a:p>
            <a:pPr marL="0" marR="38100" lvl="0" indent="0" algn="ctr" rtl="0">
              <a:lnSpc>
                <a:spcPct val="128571"/>
              </a:lnSpc>
              <a:spcBef>
                <a:spcPts val="0"/>
              </a:spcBef>
              <a:spcAft>
                <a:spcPts val="0"/>
              </a:spcAft>
              <a:buClr>
                <a:schemeClr val="dk1"/>
              </a:buClr>
              <a:buSzPts val="1100"/>
              <a:buFont typeface="Arial"/>
              <a:buNone/>
            </a:pPr>
            <a:r>
              <a:rPr lang="it" sz="3000" b="1" i="1">
                <a:solidFill>
                  <a:schemeClr val="dk1"/>
                </a:solidFill>
                <a:latin typeface="Comic Sans MS"/>
                <a:ea typeface="Comic Sans MS"/>
                <a:cs typeface="Comic Sans MS"/>
                <a:sym typeface="Comic Sans MS"/>
              </a:rPr>
              <a:t>Introduction &amp; Directions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7"/>
          <p:cNvSpPr txBox="1"/>
          <p:nvPr/>
        </p:nvSpPr>
        <p:spPr>
          <a:xfrm>
            <a:off x="2231700" y="2371650"/>
            <a:ext cx="4680600" cy="400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it" u="sng">
                <a:solidFill>
                  <a:schemeClr val="hlink"/>
                </a:solidFill>
                <a:hlinkClick r:id="rId3"/>
              </a:rPr>
              <a:t>https://bbclasses.weebly.com/italianstaycation_bb.html</a:t>
            </a:r>
            <a:r>
              <a:rPr lang="it"/>
              <a:t> </a:t>
            </a:r>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266</Words>
  <Application>Microsoft Office PowerPoint</Application>
  <PresentationFormat>Presentazione su schermo (16:9)</PresentationFormat>
  <Paragraphs>24</Paragraphs>
  <Slides>5</Slides>
  <Notes>5</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5</vt:i4>
      </vt:variant>
    </vt:vector>
  </HeadingPairs>
  <TitlesOfParts>
    <vt:vector size="8" baseType="lpstr">
      <vt:lpstr>Arial</vt:lpstr>
      <vt:lpstr>Comic Sans MS</vt:lpstr>
      <vt:lpstr>Simple Light</vt:lpstr>
      <vt:lpstr>Italian staycation   Make your own typical Italian day</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Italian staycation   Make your own typical Italian day</dc:title>
  <dc:creator>Barbara Bianchi</dc:creator>
  <cp:lastModifiedBy>8126</cp:lastModifiedBy>
  <cp:revision>1</cp:revision>
  <dcterms:modified xsi:type="dcterms:W3CDTF">2021-02-08T21:27:32Z</dcterms:modified>
</cp:coreProperties>
</file>